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8" r:id="rId3"/>
    <p:sldId id="280" r:id="rId4"/>
    <p:sldId id="259" r:id="rId5"/>
    <p:sldId id="261" r:id="rId6"/>
    <p:sldId id="260" r:id="rId7"/>
    <p:sldId id="273" r:id="rId8"/>
    <p:sldId id="271" r:id="rId9"/>
    <p:sldId id="274" r:id="rId10"/>
    <p:sldId id="272" r:id="rId11"/>
    <p:sldId id="276" r:id="rId12"/>
    <p:sldId id="281" r:id="rId13"/>
    <p:sldId id="258" r:id="rId14"/>
    <p:sldId id="277" r:id="rId15"/>
    <p:sldId id="257" r:id="rId16"/>
    <p:sldId id="278" r:id="rId17"/>
    <p:sldId id="270" r:id="rId18"/>
    <p:sldId id="262" r:id="rId19"/>
    <p:sldId id="275" r:id="rId20"/>
    <p:sldId id="263" r:id="rId21"/>
    <p:sldId id="269" r:id="rId22"/>
    <p:sldId id="264" r:id="rId23"/>
    <p:sldId id="265" r:id="rId24"/>
    <p:sldId id="266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660066"/>
    <a:srgbClr val="00CC00"/>
    <a:srgbClr val="FF0000"/>
    <a:srgbClr val="0000CC"/>
    <a:srgbClr val="3366CC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71" d="100"/>
          <a:sy n="71" d="100"/>
        </p:scale>
        <p:origin x="-135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356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135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409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708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771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198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408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859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53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94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054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32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9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" y="0"/>
            <a:ext cx="861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			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7200" b="1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72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219200"/>
            <a:ext cx="6934200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66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2234148"/>
            <a:ext cx="7848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নামঃ প্রণব প্রসন্ন মিশ্র </a:t>
            </a:r>
          </a:p>
          <a:p>
            <a:r>
              <a:rPr lang="bn-BD" sz="6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সহকারী শিক্ষক (বাংলা)</a:t>
            </a:r>
          </a:p>
          <a:p>
            <a:r>
              <a:rPr lang="bn-BD" sz="6000" dirty="0" smtClean="0">
                <a:solidFill>
                  <a:srgbClr val="990000"/>
                </a:solidFill>
                <a:latin typeface="NikoshBAN" pitchFamily="2" charset="0"/>
                <a:cs typeface="NikoshBAN" pitchFamily="2" charset="0"/>
              </a:rPr>
              <a:t>ঝালকাঠী সরকারী উচ্চ বিদ্যালয়</a:t>
            </a:r>
          </a:p>
          <a:p>
            <a:r>
              <a:rPr lang="bn-BD" sz="6000" dirty="0" smtClean="0">
                <a:solidFill>
                  <a:srgbClr val="660066"/>
                </a:solidFill>
                <a:latin typeface="NikoshBAN" pitchFamily="2" charset="0"/>
                <a:cs typeface="NikoshBAN" pitchFamily="2" charset="0"/>
              </a:rPr>
              <a:t>আইডি নং- ০১</a:t>
            </a:r>
            <a:endParaRPr lang="en-US" dirty="0">
              <a:solidFill>
                <a:srgbClr val="66006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2286000" y="152400"/>
            <a:ext cx="4419600" cy="186232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bn-BD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537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399" y="1143000"/>
            <a:ext cx="3706063" cy="4800600"/>
          </a:xfrm>
        </p:spPr>
      </p:pic>
    </p:spTree>
    <p:extLst>
      <p:ext uri="{BB962C8B-B14F-4D97-AF65-F5344CB8AC3E}">
        <p14:creationId xmlns:p14="http://schemas.microsoft.com/office/powerpoint/2010/main" val="95051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79577"/>
            <a:ext cx="8763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660066"/>
                </a:solidFill>
                <a:latin typeface="NikoshBAN" pitchFamily="2" charset="0"/>
                <a:cs typeface="NikoshBAN" pitchFamily="2" charset="0"/>
              </a:rPr>
              <a:t>			</a:t>
            </a:r>
            <a:endParaRPr lang="bn-BD" sz="4000" b="1" u="sng" dirty="0">
              <a:solidFill>
                <a:srgbClr val="660066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শ্রেণিঃ ৯ম  </a:t>
            </a:r>
          </a:p>
          <a:p>
            <a:pPr algn="ctr"/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বাংলা ২য় পত্র</a:t>
            </a:r>
          </a:p>
          <a:p>
            <a:pPr algn="ctr"/>
            <a:r>
              <a:rPr lang="bn-BD" sz="54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বিষয়বস্তুঃ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পদ প্রকরণ (</a:t>
            </a:r>
            <a:r>
              <a:rPr lang="bn-BD" sz="54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বিশেষ্য পদ)  </a:t>
            </a:r>
          </a:p>
          <a:p>
            <a:pPr algn="ctr"/>
            <a:r>
              <a:rPr lang="bn-BD" sz="5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৫০ মিনিট</a:t>
            </a:r>
          </a:p>
          <a:p>
            <a:pPr algn="ctr"/>
            <a: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তারিখঃ ০১/০২/২০১৪খ্রিঃ </a:t>
            </a:r>
          </a:p>
          <a:p>
            <a:pPr algn="ctr"/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Ribbon 3"/>
          <p:cNvSpPr/>
          <p:nvPr/>
        </p:nvSpPr>
        <p:spPr>
          <a:xfrm>
            <a:off x="1828800" y="0"/>
            <a:ext cx="5715000" cy="116840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31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00" y="2061150"/>
            <a:ext cx="91186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* পদ কী তা বলতে পারবে।</a:t>
            </a:r>
          </a:p>
          <a:p>
            <a:r>
              <a:rPr lang="bn-BD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* পদ কত প্রকারভেদ  করতে পারবে।</a:t>
            </a:r>
          </a:p>
          <a:p>
            <a:r>
              <a:rPr lang="bn-BD" sz="3600" dirty="0" smtClean="0">
                <a:solidFill>
                  <a:srgbClr val="990000"/>
                </a:solidFill>
                <a:latin typeface="NikoshBAN" pitchFamily="2" charset="0"/>
                <a:cs typeface="NikoshBAN" pitchFamily="2" charset="0"/>
              </a:rPr>
              <a:t>* বিভিন্ন </a:t>
            </a:r>
            <a:r>
              <a:rPr lang="bn-BD" sz="3600" dirty="0">
                <a:solidFill>
                  <a:srgbClr val="990000"/>
                </a:solidFill>
                <a:latin typeface="NikoshBAN" pitchFamily="2" charset="0"/>
                <a:cs typeface="NikoshBAN" pitchFamily="2" charset="0"/>
              </a:rPr>
              <a:t>প্রকারের </a:t>
            </a:r>
            <a:r>
              <a:rPr lang="bn-BD" sz="3600" dirty="0" smtClean="0">
                <a:solidFill>
                  <a:srgbClr val="990000"/>
                </a:solidFill>
                <a:latin typeface="NikoshBAN" pitchFamily="2" charset="0"/>
                <a:cs typeface="NikoshBAN" pitchFamily="2" charset="0"/>
              </a:rPr>
              <a:t>বিশেষ্যের নাম উদাহরণসহ বলতে পারবে।</a:t>
            </a:r>
          </a:p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* বিশেষ্য পদ সনাক্ত করতে পারবে।</a:t>
            </a:r>
          </a:p>
          <a:p>
            <a:r>
              <a:rPr lang="bn-BD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* নামবাচক বিশেষ্য কী ? ব্যাখ্যা করতে পারবে।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* ভাববাচক </a:t>
            </a:r>
            <a:r>
              <a:rPr lang="bn-BD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বিশেষ্য কী ? ব্যাখ্যা করতে 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পারবে। </a:t>
            </a:r>
            <a:endParaRPr lang="bn-BD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" name="Curved Down Ribbon 2"/>
          <p:cNvSpPr/>
          <p:nvPr/>
        </p:nvSpPr>
        <p:spPr>
          <a:xfrm>
            <a:off x="1219200" y="79248"/>
            <a:ext cx="6858000" cy="1139952"/>
          </a:xfrm>
          <a:prstGeom prst="ellipse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  <a:r>
              <a:rPr lang="bn-BD" sz="4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91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747643"/>
            <a:ext cx="85344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5400" dirty="0" smtClean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Horizontal Scroll 1"/>
          <p:cNvSpPr/>
          <p:nvPr/>
        </p:nvSpPr>
        <p:spPr>
          <a:xfrm>
            <a:off x="2590800" y="228600"/>
            <a:ext cx="4267200" cy="16002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 </a:t>
            </a:r>
            <a:r>
              <a:rPr lang="bn-BD" sz="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শিরোনামঃ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5400" y="2224703"/>
            <a:ext cx="655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u="sng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54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বাংলাদেশে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u="sng" dirty="0" smtClean="0">
                <a:solidFill>
                  <a:srgbClr val="660066"/>
                </a:solidFill>
                <a:latin typeface="NikoshBAN" pitchFamily="2" charset="0"/>
                <a:cs typeface="NikoshBAN" pitchFamily="2" charset="0"/>
              </a:rPr>
              <a:t>বাস করি। </a:t>
            </a:r>
            <a:endParaRPr lang="en-US" sz="5400" u="sng" dirty="0">
              <a:solidFill>
                <a:srgbClr val="660066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06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762000"/>
            <a:ext cx="34290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3900" dirty="0" smtClean="0">
                <a:latin typeface="NikoshBAN" pitchFamily="2" charset="0"/>
                <a:cs typeface="NikoshBAN" pitchFamily="2" charset="0"/>
              </a:rPr>
              <a:t>পদ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62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64830"/>
            <a:ext cx="38100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আমরা </a:t>
            </a:r>
          </a:p>
          <a:p>
            <a:endParaRPr lang="bn-BD" sz="8000" dirty="0" smtClean="0">
              <a:solidFill>
                <a:srgbClr val="00CC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8000" u="sng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বাংলাদেশে </a:t>
            </a:r>
          </a:p>
          <a:p>
            <a:endParaRPr lang="bn-BD" sz="8000" dirty="0" smtClean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8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বাস করি </a:t>
            </a:r>
          </a:p>
          <a:p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970110"/>
            <a:ext cx="4038600" cy="313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003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2057400"/>
            <a:ext cx="7391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(বিশেষ্য পদ) 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52400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এখানে </a:t>
            </a:r>
            <a:r>
              <a:rPr lang="bn-BD" sz="7200" u="sng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bn-BD" sz="72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----------।</a:t>
            </a:r>
            <a:r>
              <a:rPr lang="bn-BD" sz="5400" u="sng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u="sng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369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066800"/>
            <a:ext cx="769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7200" u="sng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রহিম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 বাড়ি যায়।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3752671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২। আরমান </a:t>
            </a:r>
            <a:r>
              <a:rPr lang="bn-BD" sz="72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স্কুলে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 যায়।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53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0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এখানে </a:t>
            </a:r>
            <a:r>
              <a:rPr lang="bn-BD" sz="6000" u="sng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রহিম</a:t>
            </a:r>
            <a:r>
              <a:rPr lang="bn-BD" sz="6000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------------- পদ।</a:t>
            </a:r>
          </a:p>
          <a:p>
            <a:r>
              <a:rPr lang="bn-BD" sz="6000" dirty="0">
                <a:latin typeface="NikoshBAN" pitchFamily="2" charset="0"/>
                <a:cs typeface="NikoshBAN" pitchFamily="2" charset="0"/>
              </a:rPr>
              <a:t>	</a:t>
            </a:r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	স্কুল -------------- পদ। </a:t>
            </a:r>
            <a:endParaRPr lang="bn-BD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8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3048000"/>
            <a:ext cx="7162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660066"/>
                </a:solidFill>
                <a:latin typeface="NikoshBAN" pitchFamily="2" charset="0"/>
                <a:cs typeface="NikoshBAN" pitchFamily="2" charset="0"/>
              </a:rPr>
              <a:t>রহিম-  </a:t>
            </a:r>
            <a:r>
              <a:rPr lang="bn-BD" sz="6000" dirty="0" smtClean="0">
                <a:solidFill>
                  <a:srgbClr val="660066"/>
                </a:solidFill>
                <a:latin typeface="NikoshBAN" pitchFamily="2" charset="0"/>
                <a:cs typeface="NikoshBAN" pitchFamily="2" charset="0"/>
              </a:rPr>
              <a:t>   (</a:t>
            </a:r>
            <a:r>
              <a:rPr lang="bn-BD" sz="6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বিশেষ্য)</a:t>
            </a:r>
            <a:endParaRPr lang="bn-BD" sz="6000" dirty="0">
              <a:solidFill>
                <a:srgbClr val="660066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6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স্কুল-	   (বিশেষ্য)  </a:t>
            </a:r>
            <a:endParaRPr lang="bn-BD" sz="72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87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0"/>
            <a:ext cx="37338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660066"/>
                </a:solidFill>
                <a:latin typeface="NikoshBAN" pitchFamily="2" charset="0"/>
                <a:cs typeface="NikoshBAN" pitchFamily="2" charset="0"/>
              </a:rPr>
              <a:t>আজকের পাঠঃ</a:t>
            </a:r>
            <a:endParaRPr lang="en-US" dirty="0">
              <a:solidFill>
                <a:srgbClr val="660066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1898809"/>
            <a:ext cx="82296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13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(বিশেষ্য পদ) 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0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Ribbon 1"/>
          <p:cNvSpPr/>
          <p:nvPr/>
        </p:nvSpPr>
        <p:spPr>
          <a:xfrm>
            <a:off x="1282700" y="0"/>
            <a:ext cx="6629400" cy="99060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একক </a:t>
            </a:r>
            <a:r>
              <a:rPr lang="bn-BD" sz="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কাজঃ</a:t>
            </a:r>
            <a:endParaRPr lang="bn-BD" sz="11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494" y="2133600"/>
            <a:ext cx="2840429" cy="21303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2133600"/>
            <a:ext cx="2146300" cy="21303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787" y="2133600"/>
            <a:ext cx="3084042" cy="21303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4" y="4495800"/>
            <a:ext cx="2390011" cy="223581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112" y="4495800"/>
            <a:ext cx="2981088" cy="22358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900" y="4495800"/>
            <a:ext cx="2235816" cy="223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653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838200"/>
            <a:ext cx="502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বিশেষ্যের প্রকারভেদঃ  </a:t>
            </a:r>
            <a:endParaRPr lang="en-US" sz="54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0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u="sng" dirty="0" smtClean="0">
                <a:latin typeface="NikoshBAN" pitchFamily="2" charset="0"/>
                <a:cs typeface="NikoshBAN" pitchFamily="2" charset="0"/>
              </a:rPr>
              <a:t>কর্মপত্র – ১ </a:t>
            </a:r>
            <a:endParaRPr lang="en-US" sz="2000" u="sng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21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ular Callout 1"/>
          <p:cNvSpPr/>
          <p:nvPr/>
        </p:nvSpPr>
        <p:spPr>
          <a:xfrm>
            <a:off x="2514600" y="-7441"/>
            <a:ext cx="3991478" cy="106680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bn-BD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কাজঃ</a:t>
            </a:r>
            <a:r>
              <a:rPr lang="en-US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078" y="2209800"/>
            <a:ext cx="2599821" cy="20621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221006"/>
            <a:ext cx="2286000" cy="203975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1006"/>
            <a:ext cx="2133600" cy="20509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95800"/>
            <a:ext cx="3886200" cy="2362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339" y="4495800"/>
            <a:ext cx="3109661" cy="21907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14600" y="1295400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ছবি গুলোতে কী দেখতে পাচ্ছ?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579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914400"/>
            <a:ext cx="807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বিভিন্ন প্রকার বিশেষ্যের উদাহরণঃ </a:t>
            </a:r>
            <a:endParaRPr lang="en-US" sz="6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0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u="sng" dirty="0" smtClean="0">
                <a:latin typeface="NikoshBAN" pitchFamily="2" charset="0"/>
                <a:cs typeface="NikoshBAN" pitchFamily="2" charset="0"/>
              </a:rPr>
              <a:t>কর্মপত্র – ২ </a:t>
            </a:r>
            <a:endParaRPr lang="en-US" sz="3200" b="1" u="sng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97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76200" y="225226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নামবাচক বিশেষ্য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76200" y="2667000"/>
            <a:ext cx="312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জাতিবাচক বিশেষ্য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824" y="225226"/>
            <a:ext cx="1905000" cy="18713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76200" y="4800599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বস্তুবাচক বিশেষ্য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694" y="4800599"/>
            <a:ext cx="2286000" cy="19424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498586"/>
            <a:ext cx="2286000" cy="1752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43134"/>
            <a:ext cx="1981200" cy="18713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824" y="2286000"/>
            <a:ext cx="2418893" cy="1905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824" y="4353663"/>
            <a:ext cx="2418893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7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Arrow Connector 31"/>
          <p:cNvCxnSpPr/>
          <p:nvPr/>
        </p:nvCxnSpPr>
        <p:spPr>
          <a:xfrm>
            <a:off x="2438400" y="3048000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Horizontal Scroll 4"/>
          <p:cNvSpPr/>
          <p:nvPr/>
        </p:nvSpPr>
        <p:spPr>
          <a:xfrm>
            <a:off x="2971800" y="0"/>
            <a:ext cx="3581400" cy="9906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জোড়ায় কাজঃ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1911489"/>
            <a:ext cx="3505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নাম বা সংজ্ঞা বাচক বিশেষ্যের উদাহরণঃ</a:t>
            </a:r>
          </a:p>
          <a:p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জাতিবাচক বিশেষ্যের উদাহরণঃ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828799"/>
            <a:ext cx="1828800" cy="16359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1828799"/>
            <a:ext cx="1371600" cy="163591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4574056"/>
            <a:ext cx="2209800" cy="22884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412" y="4408585"/>
            <a:ext cx="1119188" cy="228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520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205740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দ্রব্য বা বস্তুবাচক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বিশেষ্যঃ</a:t>
            </a:r>
          </a:p>
          <a:p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গুণবাচক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বিশেষ্যঃ</a:t>
            </a:r>
          </a:p>
          <a:p>
            <a:endParaRPr lang="bn-BD" sz="2000" dirty="0">
              <a:latin typeface="NikoshBAN" pitchFamily="2" charset="0"/>
              <a:cs typeface="NikoshBAN" pitchFamily="2" charset="0"/>
            </a:endParaRP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ভাববাচক 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বিশেষ্যঃ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12241"/>
            <a:ext cx="2882331" cy="20672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502" y="112241"/>
            <a:ext cx="3127793" cy="20672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162" y="2605181"/>
            <a:ext cx="2871044" cy="20430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163" y="5105400"/>
            <a:ext cx="2869968" cy="1676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2605182"/>
            <a:ext cx="2799495" cy="20430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5105401"/>
            <a:ext cx="2799495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39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426488"/>
            <a:ext cx="77724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বিশেষ্য পদ কয় প্রকার ও কী কী ? প্রত্যেক প্রকার বিশেষের উদাহরণ সহ সংজ্ঞা দাও।  </a:t>
            </a: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2743200" y="76200"/>
            <a:ext cx="3657600" cy="175260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600" dirty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দলীয় </a:t>
            </a:r>
            <a:r>
              <a:rPr lang="bn-BD" sz="66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কাজঃ </a:t>
            </a:r>
            <a:endParaRPr lang="bn-BD" sz="2400" dirty="0">
              <a:solidFill>
                <a:schemeClr val="bg2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04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066800"/>
            <a:ext cx="701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মউ ম </a:t>
            </a:r>
            <a:r>
              <a:rPr lang="bn-BD" sz="4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উপস্থাপন ও </a:t>
            </a:r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পস্থমূল্যায়ন 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914400"/>
            <a:ext cx="7239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4000" dirty="0">
                <a:solidFill>
                  <a:schemeClr val="bg1"/>
                </a:solidFill>
              </a:rPr>
              <a:t>মূল্যায়নঃ </a:t>
            </a:r>
          </a:p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2819400" y="228600"/>
            <a:ext cx="3581400" cy="235075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উপস্থাপনঃ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490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600" y="1636216"/>
            <a:ext cx="86868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4400" dirty="0" smtClean="0">
              <a:solidFill>
                <a:srgbClr val="00CC00"/>
              </a:solidFill>
              <a:latin typeface="NikoshBAN" pitchFamily="2" charset="0"/>
              <a:cs typeface="NikoshBAN" pitchFamily="2" charset="0"/>
            </a:endParaRPr>
          </a:p>
          <a:p>
            <a:pPr marL="742950" indent="-742950">
              <a:buAutoNum type="arabicPeriod"/>
            </a:pPr>
            <a:r>
              <a:rPr lang="bn-BD" sz="6000" dirty="0" smtClean="0">
                <a:solidFill>
                  <a:srgbClr val="3366CC"/>
                </a:solidFill>
                <a:latin typeface="NikoshBAN" pitchFamily="2" charset="0"/>
                <a:cs typeface="NikoshBAN" pitchFamily="2" charset="0"/>
              </a:rPr>
              <a:t>জাতিবাচক বিশেষের দুটি উদাহরণ দাও।</a:t>
            </a:r>
          </a:p>
          <a:p>
            <a:pPr marL="742950" indent="-742950">
              <a:buAutoNum type="arabicPeriod"/>
            </a:pPr>
            <a:r>
              <a:rPr lang="bn-BD" sz="6000" dirty="0" smtClean="0">
                <a:solidFill>
                  <a:srgbClr val="3366CC"/>
                </a:solidFill>
                <a:latin typeface="NikoshBAN" pitchFamily="2" charset="0"/>
                <a:cs typeface="NikoshBAN" pitchFamily="2" charset="0"/>
              </a:rPr>
              <a:t>বস্তুবাচক বিশেষ্যের তিনটি উদাহরণ দাও।</a:t>
            </a:r>
          </a:p>
        </p:txBody>
      </p:sp>
      <p:sp>
        <p:nvSpPr>
          <p:cNvPr id="3" name="Horizontal Scroll 2"/>
          <p:cNvSpPr/>
          <p:nvPr/>
        </p:nvSpPr>
        <p:spPr>
          <a:xfrm>
            <a:off x="1752600" y="-76200"/>
            <a:ext cx="5029200" cy="19050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মূল্যায়নঃ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869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943761"/>
            <a:ext cx="838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* বিশেষণ পদ কাকে বলে? উহা কত প্রকার ও কী কী ?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উদাহরণসহ সংজ্ঞা দাও। </a:t>
            </a:r>
          </a:p>
        </p:txBody>
      </p:sp>
      <p:sp>
        <p:nvSpPr>
          <p:cNvPr id="4" name="Flowchart: Punched Tape 3"/>
          <p:cNvSpPr/>
          <p:nvPr/>
        </p:nvSpPr>
        <p:spPr>
          <a:xfrm>
            <a:off x="2667000" y="0"/>
            <a:ext cx="4038600" cy="22098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বাড়ির </a:t>
            </a:r>
            <a:r>
              <a:rPr lang="bn-BD" sz="6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কাজঃ</a:t>
            </a:r>
            <a:endParaRPr lang="bn-BD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61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rved Up Ribbon 4"/>
          <p:cNvSpPr/>
          <p:nvPr/>
        </p:nvSpPr>
        <p:spPr>
          <a:xfrm>
            <a:off x="0" y="35859"/>
            <a:ext cx="9144000" cy="1752600"/>
          </a:xfrm>
          <a:prstGeom prst="ellipse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সকলকে ধন্যবাদ</a:t>
            </a:r>
            <a:endParaRPr lang="bn-BD" sz="6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777" y="2743200"/>
            <a:ext cx="5609810" cy="399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72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971</TotalTime>
  <Words>229</Words>
  <Application>Microsoft Office PowerPoint</Application>
  <PresentationFormat>On-screen Show (4:3)</PresentationFormat>
  <Paragraphs>84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95</cp:revision>
  <dcterms:created xsi:type="dcterms:W3CDTF">2006-08-16T00:00:00Z</dcterms:created>
  <dcterms:modified xsi:type="dcterms:W3CDTF">2014-02-06T08:27:05Z</dcterms:modified>
</cp:coreProperties>
</file>